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0"/>
  </p:notesMasterIdLst>
  <p:sldIdLst>
    <p:sldId id="282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020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</a:p>
          <a:p>
            <a:r>
              <a:rPr lang="en-US" dirty="0" smtClean="0"/>
              <a:t>Teaching, Learning, and the Web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95275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Web Tools for Teaching and Learning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Tools for social networking: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Dedicated social networks – private Facebook-like resources offering more protections and privacy for students (e.g. Ning)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Adaptable social networking sites – public sites that offer settings for private viewing and interaction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Image sharing sites – share and annotate photos and videos (e.g. Instagram and Pinterest)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Opportunities and Challenges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Opportunities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Evaluating</a:t>
            </a:r>
            <a:r>
              <a:rPr lang="en-US" sz="2200" dirty="0" smtClean="0"/>
              <a:t> Websites – Opportunity to find the best resources for diverse students objectively – use rubrics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Delivering</a:t>
            </a:r>
            <a:r>
              <a:rPr lang="en-US" sz="2200" dirty="0" smtClean="0"/>
              <a:t>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skills and resources to students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Expanding </a:t>
            </a:r>
            <a:r>
              <a:rPr lang="en-US" sz="2200" dirty="0" smtClean="0"/>
              <a:t>the classroom to encompass global resources and tools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Collaboration</a:t>
            </a:r>
            <a:r>
              <a:rPr lang="en-US" sz="2200" dirty="0" smtClean="0"/>
              <a:t> for educators to share resources and expand their instructional skill set</a:t>
            </a:r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Opportunities and Challenges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Challenges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Keeping up with ever changing and expanding tools and resources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Addressing the need for information literacy and skills not just computer literacy and skills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Integrating new educational formats and delivery systems that may change an educator’s role in teaching and learning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Digital Citizenship and the Web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The Web has created a global community in which all participants are digital citizens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Much like citizenship in a country, a productive digital citizen has responsibilities that must be taught to students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21</a:t>
            </a:r>
            <a:r>
              <a:rPr lang="en-US" sz="2200" b="1" baseline="30000" dirty="0" smtClean="0"/>
              <a:t>st</a:t>
            </a:r>
            <a:r>
              <a:rPr lang="en-US" sz="2200" b="1" dirty="0" smtClean="0"/>
              <a:t> century education requires preparing good digital citizens who demonstrate ethical behaviors, civility, personal responsibility, and good communication when participating in the digital world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Educators must model, promote, and provide practice </a:t>
            </a:r>
            <a:r>
              <a:rPr lang="en-US" sz="2200" dirty="0" smtClean="0"/>
              <a:t>for students to develop their digital citizenship skills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Describe the </a:t>
            </a:r>
            <a:r>
              <a:rPr lang="en-US" sz="2200" b="1" dirty="0" smtClean="0"/>
              <a:t>evolution of the Web </a:t>
            </a:r>
            <a:r>
              <a:rPr lang="en-US" sz="2200" dirty="0" smtClean="0"/>
              <a:t>and its application in schools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Explain the use of web-based tools applicable to research, </a:t>
            </a:r>
            <a:r>
              <a:rPr lang="en-US" sz="2200" b="1" dirty="0" smtClean="0"/>
              <a:t>communication, collaboration, and social interaction </a:t>
            </a:r>
            <a:r>
              <a:rPr lang="en-US" sz="2200" dirty="0" smtClean="0"/>
              <a:t>and demonstrate their use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Evaluate web tools and resources and identify the opportunities and challenges of </a:t>
            </a:r>
            <a:r>
              <a:rPr lang="en-US" sz="2200" b="1" dirty="0" smtClean="0"/>
              <a:t>integrating </a:t>
            </a:r>
            <a:r>
              <a:rPr lang="en-US" sz="2200" dirty="0" smtClean="0"/>
              <a:t>them </a:t>
            </a:r>
            <a:r>
              <a:rPr lang="en-US" sz="2200" b="1" dirty="0" smtClean="0"/>
              <a:t>into teaching and learning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Identify the characteristics </a:t>
            </a:r>
            <a:r>
              <a:rPr lang="en-US" sz="2200" b="1" dirty="0" smtClean="0"/>
              <a:t>good digital citizenship </a:t>
            </a:r>
            <a:r>
              <a:rPr lang="en-US" sz="2200" dirty="0" smtClean="0"/>
              <a:t>and the </a:t>
            </a:r>
            <a:r>
              <a:rPr lang="en-US" sz="2200" b="1" dirty="0" smtClean="0"/>
              <a:t>21st century skills </a:t>
            </a:r>
            <a:r>
              <a:rPr lang="en-US" sz="2200" dirty="0" smtClean="0"/>
              <a:t>necessary for participation in a </a:t>
            </a:r>
            <a:r>
              <a:rPr lang="en-US" sz="2200" b="1" dirty="0" smtClean="0"/>
              <a:t>global digital community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The Internet and World Wide Web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Internet made up of millions of computers and networks connected to share resources and data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Approximately 7 billion users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Connecting to the Internet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At school through district network, hard wired or via WiFi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At home via DSL or cable, through modem and internet service provider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Whether via school or home, bandwidth limits speed and can cause buffering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Buffering can disrupt an Internet based lesson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The Internet and World Wide Web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Common Internet resources useful for educators include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Email – one to one communication with students, parents, colleagues and for collaborative projects (keypals)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Discussion groups – one to many communication to support collaboration and critical thinking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Mailing lists – To auto deliver emails to parents and students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Chats – one-to-one synchronous interaction via text or multimedia for collaboration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Video conferencing – synchronous live one-to-one or multipoint interaction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27577"/>
            <a:ext cx="8915400" cy="4953000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The Internet and World Wide Web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The </a:t>
            </a:r>
            <a:r>
              <a:rPr lang="en-US" sz="2200" b="1" dirty="0" smtClean="0"/>
              <a:t>World Wide Web </a:t>
            </a:r>
            <a:r>
              <a:rPr lang="en-US" sz="2200" dirty="0" smtClean="0"/>
              <a:t>is the graphical front end of the Internet developed by Sir Tim Berners Lee in 1990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Uses a system of files (web pages) stored on </a:t>
            </a:r>
            <a:r>
              <a:rPr lang="en-US" sz="2200" b="1" dirty="0" smtClean="0"/>
              <a:t>servers</a:t>
            </a:r>
            <a:r>
              <a:rPr lang="en-US" sz="2200" dirty="0" smtClean="0"/>
              <a:t> connected to the Internet that can be viewed via a </a:t>
            </a:r>
            <a:r>
              <a:rPr lang="en-US" sz="2200" b="1" dirty="0" smtClean="0"/>
              <a:t>browser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Hyperlinks</a:t>
            </a:r>
            <a:r>
              <a:rPr lang="en-US" sz="2200" dirty="0" smtClean="0"/>
              <a:t> allow the browser software to jump from one page or one serve to another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Websites</a:t>
            </a:r>
            <a:r>
              <a:rPr lang="en-US" sz="2200" dirty="0" smtClean="0"/>
              <a:t> are a collection of related web pages with the home page as the welcome page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Web pages are written in a formatting language – usually </a:t>
            </a:r>
            <a:r>
              <a:rPr lang="en-US" sz="2200" b="1" dirty="0" smtClean="0"/>
              <a:t>Hypertext Markup Language </a:t>
            </a:r>
            <a:r>
              <a:rPr lang="en-US" sz="2200" b="1" dirty="0" smtClean="0"/>
              <a:t>HTML </a:t>
            </a:r>
            <a:r>
              <a:rPr lang="en-US" sz="2200" dirty="0" smtClean="0"/>
              <a:t>(or </a:t>
            </a:r>
            <a:r>
              <a:rPr lang="en-US" sz="2200" dirty="0" smtClean="0"/>
              <a:t>a derivative) that browsers are designed to translate to images and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The Internet and World Wide Web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Each website has a unique location as identified by its </a:t>
            </a:r>
            <a:r>
              <a:rPr lang="en-US" sz="2200" b="1" dirty="0" smtClean="0"/>
              <a:t>Uniform Resource Locator (URL)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Some websites can be jumped to directly using a Quick Response Code (QRC) in lieu of a URL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The Web has undergone an evolution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Web 1.0 </a:t>
            </a:r>
            <a:r>
              <a:rPr lang="en-US" sz="2200" dirty="0" smtClean="0"/>
              <a:t>offered a graphical interface to deliver static information to viewers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Web 2.0 </a:t>
            </a:r>
            <a:r>
              <a:rPr lang="en-US" sz="2200" dirty="0" smtClean="0"/>
              <a:t>changed emphasis for delivery of data to collaboration, communication, and social networking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Web 3.0 </a:t>
            </a:r>
            <a:r>
              <a:rPr lang="en-US" sz="2200" dirty="0" smtClean="0"/>
              <a:t>is in development – known as the semantic web will focus on intelligent searching and filtering data to meet individual interests and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Web Tools for Teaching and Learning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Web tools are constantly evolving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Tools and resources for research and discovery include: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Search engines </a:t>
            </a:r>
            <a:r>
              <a:rPr lang="en-US" sz="2200" dirty="0" smtClean="0"/>
              <a:t>– online programs to find target information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Educational organizations </a:t>
            </a:r>
            <a:r>
              <a:rPr lang="en-US" sz="2200" dirty="0" smtClean="0"/>
              <a:t>– offer information, tools, and resources to educators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Academic portals </a:t>
            </a:r>
            <a:r>
              <a:rPr lang="en-US" sz="2200" dirty="0" smtClean="0"/>
              <a:t>– compendiums of web resources collected on a single site offering a “doorway” to relevant websites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Wikis</a:t>
            </a:r>
            <a:r>
              <a:rPr lang="en-US" sz="2200" dirty="0" smtClean="0"/>
              <a:t> – websites that present collaboratively written, current content on a wide variety of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Web Tools for Teaching and Learning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Tools and resources for research and discovery include: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RSS Feeds </a:t>
            </a:r>
            <a:r>
              <a:rPr lang="en-US" sz="2200" dirty="0" smtClean="0"/>
              <a:t>– Sites collect news and updates from  sources to provide a stream of current headlines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Mashups</a:t>
            </a:r>
            <a:r>
              <a:rPr lang="en-US" sz="2200" dirty="0" smtClean="0"/>
              <a:t>- Multiple web resources combined into a unique resource that reorganizes data for a new view (e.g. Google earth with earthquake data)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Tools for communication and collaboration include: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Blogs</a:t>
            </a:r>
            <a:r>
              <a:rPr lang="en-US" sz="2200" dirty="0" smtClean="0"/>
              <a:t> (web logs) to share personal commentary and links; may invite responses to encourage comments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Multimedia</a:t>
            </a:r>
            <a:r>
              <a:rPr lang="en-US" sz="2200" dirty="0" smtClean="0"/>
              <a:t> that communicates such as graphics (e.g. Flickr), audio (e.g. Voki), and video (e.g. vlogs and Khan Academy)</a:t>
            </a:r>
          </a:p>
          <a:p>
            <a:pPr marL="1219200" lvl="2" indent="-342900">
              <a:spcBef>
                <a:spcPts val="0"/>
              </a:spcBef>
              <a:buNone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Teaching, Learning, and the Web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Web Tools for Teaching and Learning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Tools for the classroom: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Learning Management Systems (LMS) </a:t>
            </a:r>
            <a:r>
              <a:rPr lang="en-US" sz="2200" dirty="0" smtClean="0"/>
              <a:t>– resources to create a virtual classroom (e.g. Moodle)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Web enhancements </a:t>
            </a:r>
            <a:r>
              <a:rPr lang="en-US" sz="2200" dirty="0" smtClean="0"/>
              <a:t>– update and virtualize traditional instruction and teacher tasks (e.g. Collaborize and ClassDojo)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Social Bookmarking </a:t>
            </a:r>
            <a:r>
              <a:rPr lang="en-US" sz="2200" dirty="0" smtClean="0"/>
              <a:t>– to track, keep, organize, and share Web 2.0 resources (e.g. Delicious)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13938</TotalTime>
  <Words>957</Words>
  <Application>Microsoft Office PowerPoint</Application>
  <PresentationFormat>A4 Paper (210x297 mm)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Calibri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  <vt:lpstr>Chapter 9 Teaching, Learning, and the Web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701</cp:revision>
  <dcterms:created xsi:type="dcterms:W3CDTF">2010-11-30T15:25:05Z</dcterms:created>
  <dcterms:modified xsi:type="dcterms:W3CDTF">2015-05-01T12:13:41Z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